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37"/>
  </p:notesMasterIdLst>
  <p:sldIdLst>
    <p:sldId id="256" r:id="rId2"/>
    <p:sldId id="301" r:id="rId3"/>
    <p:sldId id="302" r:id="rId4"/>
    <p:sldId id="303" r:id="rId5"/>
    <p:sldId id="300" r:id="rId6"/>
    <p:sldId id="307" r:id="rId7"/>
    <p:sldId id="308" r:id="rId8"/>
    <p:sldId id="309" r:id="rId9"/>
    <p:sldId id="310" r:id="rId10"/>
    <p:sldId id="311" r:id="rId11"/>
    <p:sldId id="312" r:id="rId12"/>
    <p:sldId id="304" r:id="rId13"/>
    <p:sldId id="313" r:id="rId14"/>
    <p:sldId id="314" r:id="rId15"/>
    <p:sldId id="315" r:id="rId16"/>
    <p:sldId id="306" r:id="rId17"/>
    <p:sldId id="305" r:id="rId18"/>
    <p:sldId id="31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9" r:id="rId29"/>
    <p:sldId id="327" r:id="rId30"/>
    <p:sldId id="328" r:id="rId31"/>
    <p:sldId id="326" r:id="rId32"/>
    <p:sldId id="330" r:id="rId33"/>
    <p:sldId id="331" r:id="rId34"/>
    <p:sldId id="332" r:id="rId35"/>
    <p:sldId id="298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Roboto Light" panose="020B0604020202020204" charset="0"/>
      <p:regular r:id="rId51"/>
      <p:italic r:id="rId52"/>
    </p:embeddedFont>
  </p:embeddedFontLst>
  <p:custDataLst>
    <p:tags r:id="rId5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Hyperparameter Optimization" id="{857B1FB8-DA0F-4FF9-800F-C9C002992671}">
          <p14:sldIdLst>
            <p14:sldId id="301"/>
            <p14:sldId id="302"/>
            <p14:sldId id="303"/>
          </p14:sldIdLst>
        </p14:section>
        <p14:section name="Fabolas" id="{FF98FBB9-E38C-48CF-9A75-50A2367ED08C}">
          <p14:sldIdLst>
            <p14:sldId id="300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Learning Curve Extrapolation" id="{98804AAA-4943-4B4B-9240-2B82157567A0}">
          <p14:sldIdLst>
            <p14:sldId id="304"/>
            <p14:sldId id="313"/>
            <p14:sldId id="314"/>
            <p14:sldId id="315"/>
          </p14:sldIdLst>
        </p14:section>
        <p14:section name="Optimizing Training" id="{D251C17E-6A51-4177-85A7-17783EB0FE19}">
          <p14:sldIdLst>
            <p14:sldId id="306"/>
            <p14:sldId id="305"/>
          </p14:sldIdLst>
        </p14:section>
        <p14:section name="BLB" id="{2DADDE32-E617-4B32-B5BA-A23D7D1A8D00}">
          <p14:sldIdLst>
            <p14:sldId id="316"/>
            <p14:sldId id="318"/>
            <p14:sldId id="317"/>
            <p14:sldId id="319"/>
          </p14:sldIdLst>
        </p14:section>
        <p14:section name="Sample Size Selection Gradient Descent" id="{C56E83A9-9F64-43E1-A378-0FBF34385A05}">
          <p14:sldIdLst>
            <p14:sldId id="320"/>
            <p14:sldId id="321"/>
            <p14:sldId id="322"/>
            <p14:sldId id="323"/>
          </p14:sldIdLst>
        </p14:section>
        <p14:section name="Sampling for Logistic Regression" id="{671D8390-4878-46DE-AF21-646EB788C35B}">
          <p14:sldIdLst>
            <p14:sldId id="324"/>
            <p14:sldId id="325"/>
            <p14:sldId id="329"/>
            <p14:sldId id="327"/>
          </p14:sldIdLst>
        </p14:section>
        <p14:section name="WKM-SVM" id="{875A5314-A8A3-4BBE-8AC9-82D4C315228D}">
          <p14:sldIdLst>
            <p14:sldId id="328"/>
            <p14:sldId id="326"/>
            <p14:sldId id="330"/>
            <p14:sldId id="331"/>
          </p14:sldIdLst>
        </p14:section>
        <p14:section name="Conclusion" id="{58EDE193-070D-47FB-9F3A-90C760D1E494}">
          <p14:sldIdLst>
            <p14:sldId id="332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6A798"/>
    <a:srgbClr val="8B9278"/>
    <a:srgbClr val="8B8878"/>
    <a:srgbClr val="CDC8B1"/>
    <a:srgbClr val="4BACC6"/>
    <a:srgbClr val="999966"/>
    <a:srgbClr val="333333"/>
    <a:srgbClr val="B000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719" autoAdjust="0"/>
  </p:normalViewPr>
  <p:slideViewPr>
    <p:cSldViewPr>
      <p:cViewPr varScale="1">
        <p:scale>
          <a:sx n="135" d="100"/>
          <a:sy n="135" d="100"/>
        </p:scale>
        <p:origin x="370" y="75"/>
      </p:cViewPr>
      <p:guideLst>
        <p:guide orient="horz" pos="2160"/>
        <p:guide pos="3840"/>
        <p:guide pos="3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35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28.11.2018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60296" y="6423818"/>
            <a:ext cx="27432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Textmasterformat</a:t>
            </a:r>
            <a:r>
              <a:rPr lang="de-DE" dirty="0"/>
              <a:t>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</a:t>
            </a:r>
            <a:r>
              <a:rPr lang="en-US" noProof="0" dirty="0" err="1"/>
              <a:t>durch</a:t>
            </a:r>
            <a:r>
              <a:rPr lang="de-DE" dirty="0"/>
              <a:t>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6.svg"/><Relationship Id="rId7" Type="http://schemas.openxmlformats.org/officeDocument/2006/relationships/image" Target="../media/image58.png"/><Relationship Id="rId12" Type="http://schemas.openxmlformats.org/officeDocument/2006/relationships/image" Target="../media/image8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11" Type="http://schemas.openxmlformats.org/officeDocument/2006/relationships/image" Target="../media/image79.png"/><Relationship Id="rId5" Type="http://schemas.openxmlformats.org/officeDocument/2006/relationships/image" Target="../media/image48.png"/><Relationship Id="rId10" Type="http://schemas.openxmlformats.org/officeDocument/2006/relationships/image" Target="../media/image68.svg"/><Relationship Id="rId4" Type="http://schemas.openxmlformats.org/officeDocument/2006/relationships/image" Target="../media/image34.png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Classification in Big Data Environments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Automated Machine Learning Seminar Presentation</a:t>
            </a:r>
          </a:p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Clemens Damke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8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1425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DFE87-2EDA-40FD-8C36-7771559F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5" y="1246448"/>
            <a:ext cx="5804149" cy="436510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A17F1B4-3EB1-4224-8AFE-FE35E714A22C}"/>
              </a:ext>
            </a:extLst>
          </p:cNvPr>
          <p:cNvSpPr txBox="1"/>
          <p:nvPr/>
        </p:nvSpPr>
        <p:spPr>
          <a:xfrm>
            <a:off x="8362020" y="5773637"/>
            <a:ext cx="324036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MNIST using SVMs</a:t>
            </a:r>
          </a:p>
        </p:txBody>
      </p:sp>
    </p:spTree>
    <p:extLst>
      <p:ext uri="{BB962C8B-B14F-4D97-AF65-F5344CB8AC3E}">
        <p14:creationId xmlns:p14="http://schemas.microsoft.com/office/powerpoint/2010/main" val="55628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2204864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2708240"/>
            <a:ext cx="5094664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FABOLAS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324226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6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2F6C8094-5D85-4F8D-B2C2-8873BC0CF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1402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EFCB92-0AB0-4F3B-A02B-3A11C9B3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4" y="1567069"/>
            <a:ext cx="5585791" cy="3723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C4C1AC6-4B56-402A-BA42-66F96B24E5F5}"/>
              </a:ext>
            </a:extLst>
          </p:cNvPr>
          <p:cNvSpPr/>
          <p:nvPr/>
        </p:nvSpPr>
        <p:spPr>
          <a:xfrm>
            <a:off x="4871864" y="1916832"/>
            <a:ext cx="3600400" cy="273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75BDD-5094-494B-8260-3EED37449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3" y="1567069"/>
            <a:ext cx="5585791" cy="3723860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812BC73-A3F8-4AAC-8781-EE97EB3A0544}"/>
              </a:ext>
            </a:extLst>
          </p:cNvPr>
          <p:cNvCxnSpPr>
            <a:cxnSpLocks/>
          </p:cNvCxnSpPr>
          <p:nvPr/>
        </p:nvCxnSpPr>
        <p:spPr>
          <a:xfrm>
            <a:off x="3976497" y="1916832"/>
            <a:ext cx="46137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3134162" y="5418673"/>
            <a:ext cx="5852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Gradient descent learning curve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C3027E-D731-412F-BDEE-B8CF6DA5C704}"/>
              </a:ext>
            </a:extLst>
          </p:cNvPr>
          <p:cNvSpPr txBox="1"/>
          <p:nvPr/>
        </p:nvSpPr>
        <p:spPr>
          <a:xfrm>
            <a:off x="8594271" y="17475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Roboto Light" panose="020B0604020202020204" charset="0"/>
                <a:ea typeface="Roboto Light" panose="020B0604020202020204" charset="0"/>
              </a:rPr>
              <a:t>Best result so far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4817A0D-5DC6-47CE-9788-F7FEA751BF3C}"/>
              </a:ext>
            </a:extLst>
          </p:cNvPr>
          <p:cNvSpPr txBox="1"/>
          <p:nvPr/>
        </p:nvSpPr>
        <p:spPr>
          <a:xfrm>
            <a:off x="9120336" y="2452519"/>
            <a:ext cx="2592288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Increasing,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saturating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6494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633491" y="5418673"/>
            <a:ext cx="1085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Fit a linear combination of increasing &amp; saturating functions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9E24F6-0A74-4D97-BBF9-5E66FBA0C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08" y="1366130"/>
            <a:ext cx="7752184" cy="387609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AB296ED-BDC3-4B59-AAEF-29D609F741E2}"/>
              </a:ext>
            </a:extLst>
          </p:cNvPr>
          <p:cNvGrpSpPr/>
          <p:nvPr/>
        </p:nvGrpSpPr>
        <p:grpSpPr>
          <a:xfrm>
            <a:off x="4232307" y="1582057"/>
            <a:ext cx="2177474" cy="3155043"/>
            <a:chOff x="4232307" y="1582057"/>
            <a:chExt cx="2177474" cy="3155043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3DBE7A9-3CE0-451C-A40F-88EE592FB0D5}"/>
                </a:ext>
              </a:extLst>
            </p:cNvPr>
            <p:cNvCxnSpPr>
              <a:cxnSpLocks/>
            </p:cNvCxnSpPr>
            <p:nvPr/>
          </p:nvCxnSpPr>
          <p:spPr>
            <a:xfrm>
              <a:off x="4232307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5F0447-5BAC-4CD3-AF4F-8B6CFD98D8BF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15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0DF56F6-F9A8-4268-BBE8-220B82E0CB66}"/>
                </a:ext>
              </a:extLst>
            </p:cNvPr>
            <p:cNvCxnSpPr>
              <a:cxnSpLocks/>
            </p:cNvCxnSpPr>
            <p:nvPr/>
          </p:nvCxnSpPr>
          <p:spPr>
            <a:xfrm>
              <a:off x="4946593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486B4FF-D643-4C15-8A4E-C9EC862AF599}"/>
                </a:ext>
              </a:extLst>
            </p:cNvPr>
            <p:cNvCxnSpPr>
              <a:cxnSpLocks/>
            </p:cNvCxnSpPr>
            <p:nvPr/>
          </p:nvCxnSpPr>
          <p:spPr>
            <a:xfrm>
              <a:off x="6409781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15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2041C8-954F-4660-8088-B143B6D40300}"/>
              </a:ext>
            </a:extLst>
          </p:cNvPr>
          <p:cNvSpPr txBox="1"/>
          <p:nvPr/>
        </p:nvSpPr>
        <p:spPr>
          <a:xfrm>
            <a:off x="838200" y="5745984"/>
            <a:ext cx="468052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CIFAR-10 using fully connected NNs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85A3BE2-46D1-4833-ADB9-4DD3D57A6364}"/>
              </a:ext>
            </a:extLst>
          </p:cNvPr>
          <p:cNvGrpSpPr/>
          <p:nvPr/>
        </p:nvGrpSpPr>
        <p:grpSpPr>
          <a:xfrm>
            <a:off x="1614879" y="1734085"/>
            <a:ext cx="8962241" cy="3389829"/>
            <a:chOff x="1890814" y="1772816"/>
            <a:chExt cx="8962241" cy="338982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1A6A1DA-0252-4B66-B183-B8372E2D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814" y="1772816"/>
              <a:ext cx="3381171" cy="338982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28B9FCC-6760-4002-A683-B4BD5156C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992" y="1772816"/>
              <a:ext cx="4829063" cy="330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16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16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2004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Bootstrapping with Subsampling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(BOOT)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0E354D-B5C5-423C-AA51-E7619D02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02A010E-73E6-44C4-95D5-093E23EF8789}"/>
              </a:ext>
            </a:extLst>
          </p:cNvPr>
          <p:cNvSpPr txBox="1"/>
          <p:nvPr/>
        </p:nvSpPr>
        <p:spPr>
          <a:xfrm>
            <a:off x="7464152" y="2948859"/>
            <a:ext cx="356216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reduce variance.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But no speedup.</a:t>
            </a:r>
          </a:p>
        </p:txBody>
      </p:sp>
    </p:spTree>
    <p:extLst>
      <p:ext uri="{BB962C8B-B14F-4D97-AF65-F5344CB8AC3E}">
        <p14:creationId xmlns:p14="http://schemas.microsoft.com/office/powerpoint/2010/main" val="9551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(BOFN)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/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Can speedup training if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blipFill>
                <a:blip r:embed="rId3"/>
                <a:stretch>
                  <a:fillRect l="-3195" r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/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Sensitive to choice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Light" panose="020B0604020202020204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blipFill>
                <a:blip r:embed="rId4"/>
                <a:stretch>
                  <a:fillRect l="-3130" r="-2347" b="-2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05FDA0FB-CB5E-4EDF-9263-E82242DF9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0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 </a:t>
            </a:r>
            <a:r>
              <a:rPr lang="en-US" sz="2400" dirty="0"/>
              <a:t>(BLB)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B57DFC-840C-4C0C-8919-02C1EFF5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/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Represented by counts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blipFill>
                <a:blip r:embed="rId4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9A686D73-8A62-434F-A5DB-2E9C15C339AA}"/>
              </a:ext>
            </a:extLst>
          </p:cNvPr>
          <p:cNvSpPr/>
          <p:nvPr/>
        </p:nvSpPr>
        <p:spPr>
          <a:xfrm rot="5400000">
            <a:off x="5706562" y="4551449"/>
            <a:ext cx="226268" cy="2088232"/>
          </a:xfrm>
          <a:prstGeom prst="rightBrace">
            <a:avLst>
              <a:gd name="adj1" fmla="val 61244"/>
              <a:gd name="adj2" fmla="val 4901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9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CF23C0F-BDCF-45B3-9636-77C4CAA8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" y="2229152"/>
            <a:ext cx="10891778" cy="27840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140EA7-3E88-4AC7-A11D-16B317E0B042}"/>
              </a:ext>
            </a:extLst>
          </p:cNvPr>
          <p:cNvSpPr txBox="1"/>
          <p:nvPr/>
        </p:nvSpPr>
        <p:spPr>
          <a:xfrm>
            <a:off x="838200" y="5745984"/>
            <a:ext cx="6409928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Evaluated using Logistic Regression on a randomly generated dataset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F3B8F0-D329-4677-A590-4D59EEC84454}"/>
              </a:ext>
            </a:extLst>
          </p:cNvPr>
          <p:cNvSpPr txBox="1"/>
          <p:nvPr/>
        </p:nvSpPr>
        <p:spPr>
          <a:xfrm>
            <a:off x="1055440" y="160494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Single Threaded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(on a small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EF7C7DB-F123-47B6-AA1D-416CB4EE25BD}"/>
              </a:ext>
            </a:extLst>
          </p:cNvPr>
          <p:cNvSpPr txBox="1"/>
          <p:nvPr/>
        </p:nvSpPr>
        <p:spPr>
          <a:xfrm>
            <a:off x="8153400" y="1521994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Parallelized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(big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5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7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9EC548-15F4-4DD3-9D8B-397738561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65" y="1545394"/>
            <a:ext cx="3767211" cy="3767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3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Inexpensive, noisy steps</a:t>
                </a:r>
              </a:p>
              <a:p>
                <a:pPr algn="ctr">
                  <a:lnSpc>
                    <a:spcPct val="30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choose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s. t.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de-DE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  <m:d>
                      <m:dPr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300000"/>
                  </a:lnSpc>
                </a:pPr>
                <a:r>
                  <a:rPr lang="en-US" sz="2800" b="1" dirty="0">
                    <a:latin typeface="Roboto Light" panose="020B0604020202020204" charset="0"/>
                    <a:ea typeface="Roboto Light" panose="020B0604020202020204" charset="0"/>
                  </a:rPr>
                  <a:t>Batch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Expensive, reliable steps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blipFill>
                <a:blip r:embed="rId4"/>
                <a:stretch>
                  <a:fillRect l="-2045" r="-1850" b="-3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9047C49-E3AA-4B94-99B2-0E29CB4696C1}"/>
              </a:ext>
            </a:extLst>
          </p:cNvPr>
          <p:cNvGrpSpPr/>
          <p:nvPr/>
        </p:nvGrpSpPr>
        <p:grpSpPr>
          <a:xfrm>
            <a:off x="11463714" y="2492896"/>
            <a:ext cx="536942" cy="2016224"/>
            <a:chOff x="11463714" y="2492896"/>
            <a:chExt cx="536942" cy="2016224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780D8AD-E2A4-4751-B26B-5C53536CE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271" y="2492896"/>
              <a:ext cx="0" cy="201622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/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580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estimate via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B8126A0-180B-4390-A1F9-47C562A4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8" y="2078851"/>
            <a:ext cx="3240358" cy="27002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436A0A-71A9-47CF-8EF6-34BFF5849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448" y="2078852"/>
            <a:ext cx="3240358" cy="270029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DC772B-D055-4DE4-9A08-F150C6079FFB}"/>
              </a:ext>
            </a:extLst>
          </p:cNvPr>
          <p:cNvGrpSpPr/>
          <p:nvPr/>
        </p:nvGrpSpPr>
        <p:grpSpPr>
          <a:xfrm>
            <a:off x="5190025" y="3789040"/>
            <a:ext cx="5926750" cy="2189830"/>
            <a:chOff x="5087888" y="3789040"/>
            <a:chExt cx="5926750" cy="2189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/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d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Var</m:t>
                                    </m:r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𝒮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 xmlns="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3304AA-6EE7-425A-966C-9158B1A9254A}"/>
                </a:ext>
              </a:extLst>
            </p:cNvPr>
            <p:cNvCxnSpPr>
              <a:cxnSpLocks/>
            </p:cNvCxnSpPr>
            <p:nvPr/>
          </p:nvCxnSpPr>
          <p:spPr>
            <a:xfrm>
              <a:off x="5087888" y="4221088"/>
              <a:ext cx="59267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1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092144-1DD2-4EE7-A1B2-AA992A86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87" y="1744682"/>
            <a:ext cx="9829425" cy="341251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C2445AF-48C4-4658-BC7B-1AD3B89AF3DF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a multi-class Logistic Regression task</a:t>
            </a:r>
          </a:p>
        </p:txBody>
      </p:sp>
    </p:spTree>
    <p:extLst>
      <p:ext uri="{BB962C8B-B14F-4D97-AF65-F5344CB8AC3E}">
        <p14:creationId xmlns:p14="http://schemas.microsoft.com/office/powerpoint/2010/main" val="2807999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Size Selection for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3010749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40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 </a:t>
            </a:r>
            <a:r>
              <a:rPr lang="en-US" sz="1800" dirty="0"/>
              <a:t>(</a:t>
            </a:r>
            <a:r>
              <a:rPr lang="en-US" sz="1800" b="1" dirty="0"/>
              <a:t>O</a:t>
            </a:r>
            <a:r>
              <a:rPr lang="en-US" sz="1800" dirty="0"/>
              <a:t>ptimal </a:t>
            </a:r>
            <a:r>
              <a:rPr lang="en-US" sz="1800" b="1" dirty="0"/>
              <a:t>S</a:t>
            </a:r>
            <a:r>
              <a:rPr lang="en-US" sz="1800" dirty="0"/>
              <a:t>ubsampling </a:t>
            </a:r>
            <a:r>
              <a:rPr lang="en-US" sz="1800" b="1" dirty="0"/>
              <a:t>M</a:t>
            </a:r>
            <a:r>
              <a:rPr lang="en-US" sz="1800" dirty="0"/>
              <a:t>otivated by the </a:t>
            </a:r>
            <a:r>
              <a:rPr lang="en-US" sz="1800" b="1" dirty="0"/>
              <a:t>A</a:t>
            </a:r>
            <a:r>
              <a:rPr lang="en-US" sz="1800" dirty="0"/>
              <a:t>-Optimality </a:t>
            </a:r>
            <a:r>
              <a:rPr lang="en-US" sz="1800" b="1" dirty="0"/>
              <a:t>C</a:t>
            </a:r>
            <a:r>
              <a:rPr lang="en-US" sz="1800" dirty="0"/>
              <a:t>riterion)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A9B07-C755-4722-B559-D1A03E5D9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6791591-79F2-4BBA-84A2-F85D60C1B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5FE0E41-FC9F-42A4-ACC1-2879B0D2E7BD}"/>
              </a:ext>
            </a:extLst>
          </p:cNvPr>
          <p:cNvSpPr txBox="1"/>
          <p:nvPr/>
        </p:nvSpPr>
        <p:spPr>
          <a:xfrm>
            <a:off x="5807968" y="1772816"/>
            <a:ext cx="583264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Not all datapoints equally important.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807493D-143E-42EE-97C4-A0EA41AEEFA7}"/>
              </a:ext>
            </a:extLst>
          </p:cNvPr>
          <p:cNvGrpSpPr/>
          <p:nvPr/>
        </p:nvGrpSpPr>
        <p:grpSpPr>
          <a:xfrm>
            <a:off x="6312024" y="2708920"/>
            <a:ext cx="4968552" cy="2306856"/>
            <a:chOff x="6312024" y="2708920"/>
            <a:chExt cx="4968552" cy="2306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/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latin typeface="Roboto Light" panose="020B0604020202020204" charset="0"/>
                      <a:ea typeface="Roboto Light" panose="020B0604020202020204" charset="0"/>
                    </a:rPr>
                    <a:t>Weight datapoints to minimize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8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train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blipFill>
                  <a:blip r:embed="rId6"/>
                  <a:stretch>
                    <a:fillRect l="-2454" r="-13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/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44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de-DE" sz="4400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4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</p:spPr>
            <p:txBody>
              <a:bodyPr anchor="ctr"/>
              <a:lstStyle/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Sample a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uniformly. Obtain pilot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Weight datapoints:</a:t>
                </a:r>
              </a:p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with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Obtain final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Outline of the method</a:t>
            </a:r>
            <a:endParaRPr lang="en-US" sz="2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875978-9EA7-4F3F-A765-B074E939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824" y="3338815"/>
            <a:ext cx="5033703" cy="10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684B8B-3180-4C56-A180-6C47654B5FB1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two Logistic Regression tasks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CB195E-65F0-4497-B7DF-2A6D362C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72" y="2057156"/>
            <a:ext cx="10200456" cy="33880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9FC6CE9-C516-4855-A3F3-1F0F8422A25A}"/>
              </a:ext>
            </a:extLst>
          </p:cNvPr>
          <p:cNvSpPr txBox="1"/>
          <p:nvPr/>
        </p:nvSpPr>
        <p:spPr>
          <a:xfrm>
            <a:off x="1981200" y="1392441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Balanced dataset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6BC551C-2767-454E-B1F8-00FC7A015EBD}"/>
              </a:ext>
            </a:extLst>
          </p:cNvPr>
          <p:cNvSpPr txBox="1"/>
          <p:nvPr/>
        </p:nvSpPr>
        <p:spPr>
          <a:xfrm>
            <a:off x="6141855" y="1392441"/>
            <a:ext cx="492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Imbalanced dataset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(95% positive)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1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CF379B-5081-45A4-A074-5C86CD29C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54F7E07-5B62-48CC-9B25-E94F13110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E2993E5-5BDD-479E-820C-CDA46F260531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Size Selection for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OSMAC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398348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66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430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KM-SVM </a:t>
                </a:r>
                <a:r>
                  <a:rPr lang="en-US" sz="2400" i="1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i="1" dirty="0"/>
                  <a:t>-means SVM)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2B2F55B-8207-4E9B-9304-48FB46C58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D143098-E2C8-4AEC-9DE0-75B6A560D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492" y="126876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0D1983-3984-42DE-85CC-FBF8ABE032D9}"/>
                  </a:ext>
                </a:extLst>
              </p:cNvPr>
              <p:cNvSpPr txBox="1"/>
              <p:nvPr/>
            </p:nvSpPr>
            <p:spPr>
              <a:xfrm>
                <a:off x="5807968" y="1844824"/>
                <a:ext cx="5832648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Just run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-means on each class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before training.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0D1983-3984-42DE-85CC-FBF8ABE0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1844824"/>
                <a:ext cx="5832648" cy="1313180"/>
              </a:xfrm>
              <a:prstGeom prst="rect">
                <a:avLst/>
              </a:prstGeom>
              <a:blipFill>
                <a:blip r:embed="rId7"/>
                <a:stretch>
                  <a:fillRect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16A9F061-72F4-40A8-8792-4F00E4257083}"/>
              </a:ext>
            </a:extLst>
          </p:cNvPr>
          <p:cNvSpPr txBox="1"/>
          <p:nvPr/>
        </p:nvSpPr>
        <p:spPr>
          <a:xfrm>
            <a:off x="5807968" y="3717032"/>
            <a:ext cx="5832648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be applied to SVMs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and other classifiers.</a:t>
            </a:r>
          </a:p>
        </p:txBody>
      </p:sp>
    </p:spTree>
    <p:extLst>
      <p:ext uri="{BB962C8B-B14F-4D97-AF65-F5344CB8AC3E}">
        <p14:creationId xmlns:p14="http://schemas.microsoft.com/office/powerpoint/2010/main" val="3393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WKM-SVM </a:t>
                </a:r>
                <a:r>
                  <a:rPr lang="en-US" sz="2400" i="1" dirty="0"/>
                  <a:t>(Weighted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i="1" dirty="0"/>
                  <a:t>-means SVM)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4B2C40-17DB-4443-A334-B108BA8C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69285"/>
            <a:ext cx="4756113" cy="43680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9682FBC-7A42-488B-A62B-C3A2B35E1E1C}"/>
              </a:ext>
            </a:extLst>
          </p:cNvPr>
          <p:cNvSpPr txBox="1"/>
          <p:nvPr/>
        </p:nvSpPr>
        <p:spPr>
          <a:xfrm>
            <a:off x="841208" y="1089226"/>
            <a:ext cx="475252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KM-SVM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D38368B-3A67-4AF0-A6B7-255EBB26075C}"/>
              </a:ext>
            </a:extLst>
          </p:cNvPr>
          <p:cNvGrpSpPr/>
          <p:nvPr/>
        </p:nvGrpSpPr>
        <p:grpSpPr>
          <a:xfrm>
            <a:off x="6042123" y="1105967"/>
            <a:ext cx="5736220" cy="5131345"/>
            <a:chOff x="6042123" y="1105967"/>
            <a:chExt cx="5736220" cy="513134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F28DC76-1256-4E52-A912-DFDFE115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048" y="1869285"/>
              <a:ext cx="4764370" cy="4368027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882CA54-B98E-4BFC-B7FD-44CF06B63D8F}"/>
                </a:ext>
              </a:extLst>
            </p:cNvPr>
            <p:cNvSpPr txBox="1"/>
            <p:nvPr/>
          </p:nvSpPr>
          <p:spPr>
            <a:xfrm>
              <a:off x="6042123" y="1105967"/>
              <a:ext cx="5736220" cy="66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Roboto Light" panose="020B0604020202020204" charset="0"/>
                  <a:ea typeface="Roboto Light" panose="020B0604020202020204" charset="0"/>
                </a:rPr>
                <a:t>WKM-SVM: </a:t>
              </a:r>
              <a:r>
                <a:rPr lang="en-US" sz="2400" dirty="0">
                  <a:latin typeface="Roboto Light" panose="020B0604020202020204" charset="0"/>
                  <a:ea typeface="Roboto Light" panose="020B0604020202020204" charset="0"/>
                </a:rPr>
                <a:t>weight clusters by their size</a:t>
              </a:r>
              <a:endParaRPr lang="en-US" sz="2800" dirty="0"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3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WKM-SVM: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CD0509-B961-41BC-B135-030EE79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6" y="1628469"/>
            <a:ext cx="10610787" cy="338470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F51D10B-69B2-46C0-BC65-A368274EC399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the </a:t>
            </a:r>
            <a:r>
              <a:rPr lang="en-US" sz="1400" dirty="0">
                <a:latin typeface="Consolas" panose="020B0609020204030204" pitchFamily="49" charset="0"/>
                <a:ea typeface="Roboto Light" panose="020B0604020202020204" charset="0"/>
              </a:rPr>
              <a:t>PimaIndiansDiabetes2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D0DF0-9DCC-4D40-ABAB-C67250EAAE16}"/>
                  </a:ext>
                </a:extLst>
              </p:cNvPr>
              <p:cNvSpPr txBox="1"/>
              <p:nvPr/>
            </p:nvSpPr>
            <p:spPr>
              <a:xfrm>
                <a:off x="5362978" y="5066725"/>
                <a:ext cx="1466042" cy="522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w</a:t>
                </a:r>
                <a:r>
                  <a:rPr lang="en-US" sz="2400" b="0" dirty="0">
                    <a:latin typeface="Roboto Light" panose="020B0604020202020204" charset="0"/>
                    <a:ea typeface="Roboto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D0DF0-9DCC-4D40-ABAB-C67250EA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8" y="5066725"/>
                <a:ext cx="1466042" cy="522515"/>
              </a:xfrm>
              <a:prstGeom prst="rect">
                <a:avLst/>
              </a:prstGeom>
              <a:blipFill>
                <a:blip r:embed="rId3"/>
                <a:stretch>
                  <a:fillRect l="-12917" t="-2326" b="-209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33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FA33D524-08FE-40A8-AF03-ADF292494394}"/>
              </a:ext>
            </a:extLst>
          </p:cNvPr>
          <p:cNvSpPr txBox="1">
            <a:spLocks/>
          </p:cNvSpPr>
          <p:nvPr/>
        </p:nvSpPr>
        <p:spPr>
          <a:xfrm>
            <a:off x="838200" y="1124744"/>
            <a:ext cx="10515600" cy="496855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Hyperparameter Optimization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FABOLAS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Learning Curve Extrapolation</a:t>
            </a:r>
          </a:p>
          <a:p>
            <a:pPr marL="514350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Optimizing Training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Bag of Little Bootstraps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Sample Size Selection for Gradient Descent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OSMAC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WKM-SVM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9AECB02-22E3-466B-AFD9-397DF0C4B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230" y="1786437"/>
            <a:ext cx="2389956" cy="11949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07752E-72FA-413D-A93E-CE290F941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 r="1962" b="8787"/>
          <a:stretch/>
        </p:blipFill>
        <p:spPr>
          <a:xfrm>
            <a:off x="9547179" y="1786437"/>
            <a:ext cx="1804661" cy="11949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3A508E-435F-4101-B0F8-04F72C1583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917" r="5991" b="-1454"/>
          <a:stretch/>
        </p:blipFill>
        <p:spPr>
          <a:xfrm>
            <a:off x="6960096" y="3548725"/>
            <a:ext cx="2016224" cy="8025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850EB6C-A3D3-45B6-9D31-63BDFE334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7846" y="3481960"/>
            <a:ext cx="1123322" cy="93610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AA1A2FD-0CD0-4E8D-8F26-B3128FE13E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6120" y="4653136"/>
            <a:ext cx="1584176" cy="158417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6FD672A-060E-47F9-AF01-583178C671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57420" y="4653136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72817"/>
            <a:ext cx="10515600" cy="3816424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Thank you!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9376564" y="1267862"/>
            <a:ext cx="190401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E36A0E-8034-449B-8613-9BAA6E6D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71089-5052-4501-9C23-F63D92AD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</p:spTree>
    <p:extLst>
      <p:ext uri="{BB962C8B-B14F-4D97-AF65-F5344CB8AC3E}">
        <p14:creationId xmlns:p14="http://schemas.microsoft.com/office/powerpoint/2010/main" val="238266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C27C13-633E-42A3-A4C0-2BDF7EB089AE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3167390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3670766"/>
            <a:ext cx="5998758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Estimate good probing positions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F36781-DBAB-45AF-B08B-B6A47AF7C6FF}"/>
              </a:ext>
            </a:extLst>
          </p:cNvPr>
          <p:cNvCxnSpPr>
            <a:cxnSpLocks/>
          </p:cNvCxnSpPr>
          <p:nvPr/>
        </p:nvCxnSpPr>
        <p:spPr>
          <a:xfrm>
            <a:off x="5929890" y="2863041"/>
            <a:ext cx="5926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4EC4BB8-5877-469B-8AE9-A58F6AC7C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4204786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56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0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888F70A-22C5-4EEB-8E8E-3127A7D09EBA}"/>
              </a:ext>
            </a:extLst>
          </p:cNvPr>
          <p:cNvGrpSpPr/>
          <p:nvPr/>
        </p:nvGrpSpPr>
        <p:grpSpPr>
          <a:xfrm>
            <a:off x="2459684" y="2016603"/>
            <a:ext cx="5387693" cy="2231706"/>
            <a:chOff x="2459684" y="2016603"/>
            <a:chExt cx="5387693" cy="2231706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D8D0A80-98C3-4E99-848A-9EDC368B767B}"/>
                </a:ext>
              </a:extLst>
            </p:cNvPr>
            <p:cNvSpPr/>
            <p:nvPr/>
          </p:nvSpPr>
          <p:spPr>
            <a:xfrm>
              <a:off x="4562391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36BB89-5339-4575-811B-F49ED23CEEDB}"/>
                </a:ext>
              </a:extLst>
            </p:cNvPr>
            <p:cNvSpPr/>
            <p:nvPr/>
          </p:nvSpPr>
          <p:spPr>
            <a:xfrm>
              <a:off x="5588702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ED3FACF-B31B-4AA4-8C68-7ABC72B3F08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111304" y="2348880"/>
              <a:ext cx="1467912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2FDFF25-3F1F-4422-B046-03381A904CA9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5686767" y="2348880"/>
              <a:ext cx="1417345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/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91" t="-2222" r="-5128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/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4" t="-2222" r="-5579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8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196632" y="2082833"/>
            <a:ext cx="2198807" cy="2873306"/>
            <a:chOff x="4196632" y="2082833"/>
            <a:chExt cx="2198807" cy="2873306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62391" y="4646876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84124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2B7D33-81AC-476A-8D1D-9C76580CEE7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4619836" y="2420890"/>
              <a:ext cx="220941" cy="2225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8E0958F-AAA2-463C-BD5B-79320D1B4EA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5159897" y="2400491"/>
              <a:ext cx="486250" cy="244075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/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(2, 4)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08" t="-2222" r="-2493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7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31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577876" y="4039085"/>
            <a:ext cx="1125716" cy="627147"/>
            <a:chOff x="4577876" y="4039085"/>
            <a:chExt cx="1125716" cy="62714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77876" y="4530594"/>
              <a:ext cx="135638" cy="13563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039085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3337078" y="1620089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Samples after 3 observations:</a:t>
            </a:r>
          </a:p>
        </p:txBody>
      </p:sp>
    </p:spTree>
    <p:extLst>
      <p:ext uri="{BB962C8B-B14F-4D97-AF65-F5344CB8AC3E}">
        <p14:creationId xmlns:p14="http://schemas.microsoft.com/office/powerpoint/2010/main" val="289775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D8007F5-C151-4447-96EB-FF62E8DA3FED}"/>
              </a:ext>
            </a:extLst>
          </p:cNvPr>
          <p:cNvGrpSpPr/>
          <p:nvPr/>
        </p:nvGrpSpPr>
        <p:grpSpPr>
          <a:xfrm>
            <a:off x="2617880" y="2592125"/>
            <a:ext cx="6661380" cy="3357155"/>
            <a:chOff x="2617880" y="2592125"/>
            <a:chExt cx="6661380" cy="3357155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BFEAFB8-AE39-4BDA-AC97-18190ECA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1948" y="2592125"/>
              <a:ext cx="6437312" cy="3218656"/>
            </a:xfrm>
            <a:prstGeom prst="rect">
              <a:avLst/>
            </a:prstGeom>
          </p:spPr>
        </p:pic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03CE449A-D600-4DF5-93EB-3B738E0A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858" y="2984046"/>
              <a:ext cx="0" cy="241526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/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811" r="-17568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/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034" r="-31034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4085679" y="1620089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Posterior distribution: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/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Promising position,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blipFill>
                <a:blip r:embed="rId6"/>
                <a:stretch>
                  <a:fillRect l="-1140" t="-8333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93ACAF2-318A-4ED6-A0C9-CCA40870D34E}"/>
              </a:ext>
            </a:extLst>
          </p:cNvPr>
          <p:cNvGrpSpPr/>
          <p:nvPr/>
        </p:nvGrpSpPr>
        <p:grpSpPr>
          <a:xfrm>
            <a:off x="1895875" y="3592040"/>
            <a:ext cx="8400250" cy="1148254"/>
            <a:chOff x="1895875" y="3592040"/>
            <a:chExt cx="8400250" cy="114825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359BFFE-6427-417E-9D26-B7173CFF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5875" y="3592040"/>
              <a:ext cx="8400250" cy="1148254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1575E98-AB17-4937-80D7-761B595A1C38}"/>
                </a:ext>
              </a:extLst>
            </p:cNvPr>
            <p:cNvSpPr/>
            <p:nvPr/>
          </p:nvSpPr>
          <p:spPr>
            <a:xfrm rot="1254824">
              <a:off x="6244882" y="3704894"/>
              <a:ext cx="568026" cy="43204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08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963</Words>
  <Application>Microsoft Office PowerPoint</Application>
  <PresentationFormat>Breitbild</PresentationFormat>
  <Paragraphs>256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Century Gothic</vt:lpstr>
      <vt:lpstr>Arial</vt:lpstr>
      <vt:lpstr>Calibri</vt:lpstr>
      <vt:lpstr>Roboto Light</vt:lpstr>
      <vt:lpstr>Cambria Math</vt:lpstr>
      <vt:lpstr>Consolas</vt:lpstr>
      <vt:lpstr>concept</vt:lpstr>
      <vt:lpstr>Classification in Big Data Environments</vt:lpstr>
      <vt:lpstr>Overview</vt:lpstr>
      <vt:lpstr>Hyperparameter Optimization</vt:lpstr>
      <vt:lpstr>Hyperparameter Optimization</vt:lpstr>
      <vt:lpstr>FABOLAS (Fast Bayesian Optimization of Machine Learning Hyperparameters on Large Datasets)</vt:lpstr>
      <vt:lpstr>FABOLAS: Gaussian processes</vt:lpstr>
      <vt:lpstr>FABOLAS: Gaussian processes</vt:lpstr>
      <vt:lpstr>FABOLAS: Gaussian processes</vt:lpstr>
      <vt:lpstr>FABOLAS: Gaussian processes</vt:lpstr>
      <vt:lpstr>FABOLAS (Fast Bayesian Optimization of Machine Learning Hyperparameters on Large Datasets)</vt:lpstr>
      <vt:lpstr>FABOLAS: Evaluation</vt:lpstr>
      <vt:lpstr>Hyperparameter Optimization</vt:lpstr>
      <vt:lpstr>Learning Curve Extrapolation: Basic Idea</vt:lpstr>
      <vt:lpstr>Learning Curve Extrapolation: Basic Idea</vt:lpstr>
      <vt:lpstr>Learning Curve Extrapolation: Evaluation</vt:lpstr>
      <vt:lpstr>Overview</vt:lpstr>
      <vt:lpstr>Optimizing Training: 4 approaches</vt:lpstr>
      <vt:lpstr>Regular n out of n Bootstrap (BOOT)</vt:lpstr>
      <vt:lpstr>b out of n Bootstrap (BOFN)</vt:lpstr>
      <vt:lpstr>Bag of Little Bootstraps (BLB)</vt:lpstr>
      <vt:lpstr>Bag of Little Bootstraps: Evaluation</vt:lpstr>
      <vt:lpstr>Optimizing Training: 4 approaches</vt:lpstr>
      <vt:lpstr>Sample Size Selection for Gradient Descent</vt:lpstr>
      <vt:lpstr>Sample Size Selection for Gradient Descent</vt:lpstr>
      <vt:lpstr>Sample Size Selection: Evaluation</vt:lpstr>
      <vt:lpstr>Optimizing Training: 4 approaches</vt:lpstr>
      <vt:lpstr>OSMAC (Optimal Subsampling Motivated by the A-Optimality Criterion)</vt:lpstr>
      <vt:lpstr>OSMAC: Outline of the method</vt:lpstr>
      <vt:lpstr>OSMAC: Evaluation</vt:lpstr>
      <vt:lpstr>Optimizing Training: 4 approaches</vt:lpstr>
      <vt:lpstr>KM-SVM (k-means SVM)</vt:lpstr>
      <vt:lpstr>WKM-SVM (Weighted k-means SVM)</vt:lpstr>
      <vt:lpstr>WKM-SVM: Evaluation</vt:lpstr>
      <vt:lpstr>Recap</vt:lpstr>
      <vt:lpstr>Thank you!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458</cp:revision>
  <dcterms:created xsi:type="dcterms:W3CDTF">2017-10-24T09:36:18Z</dcterms:created>
  <dcterms:modified xsi:type="dcterms:W3CDTF">2018-11-28T10:20:15Z</dcterms:modified>
</cp:coreProperties>
</file>